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32918400"/>
  <p:notesSz cx="6858000" cy="9144000"/>
  <p:defaultTextStyle>
    <a:defPPr>
      <a:defRPr lang="en-US"/>
    </a:defPPr>
    <a:lvl1pPr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2193925" indent="-1736725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4387850" indent="-3473450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6583363" indent="-5211763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8777288" indent="-6948488" algn="l" defTabSz="2193925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y Robbins" initials="" lastIdx="3" clrIdx="0"/>
  <p:cmAuthor id="1" name="tipplet" initials="t" lastIdx="2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0533"/>
    <a:srgbClr val="BA1D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197" autoAdjust="0"/>
  </p:normalViewPr>
  <p:slideViewPr>
    <p:cSldViewPr snapToObjects="1">
      <p:cViewPr varScale="1">
        <p:scale>
          <a:sx n="12" d="100"/>
          <a:sy n="12" d="100"/>
        </p:scale>
        <p:origin x="1432" y="112"/>
      </p:cViewPr>
      <p:guideLst>
        <p:guide orient="horz" pos="10368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1945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C6A748C-F268-4064-B6C1-4E473601DE7C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2000" y="685800"/>
            <a:ext cx="5334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19456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AC6913-1FB6-4F66-BEF7-BCF5535D3F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193925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2193925" algn="l" defTabSz="2193925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4387850" algn="l" defTabSz="2193925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6583363" algn="l" defTabSz="2193925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8777288" algn="l" defTabSz="2193925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1097280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1200150" lvl="1" indent="-457200" algn="just" eaLnBrk="1" hangingPunct="1">
              <a:buFont typeface="Arial" pitchFamily="34" charset="0"/>
              <a:buChar char="•"/>
            </a:pPr>
            <a:r>
              <a:rPr lang="en-US" sz="2700" dirty="0">
                <a:latin typeface="Arial" pitchFamily="34" charset="0"/>
                <a:cs typeface="Arial" pitchFamily="34" charset="0"/>
              </a:rPr>
              <a:t>DNA methylation is the result of the covalent addition of a methyl group to the carbon-5 position of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cystosine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and occurs predominantly in a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CpG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dinucleotide combination in the genome.  </a:t>
            </a:r>
          </a:p>
          <a:p>
            <a:pPr marL="1200150" lvl="1" indent="-457200" eaLnBrk="1" hangingPunct="1">
              <a:buFont typeface="Arial" pitchFamily="34" charset="0"/>
              <a:buChar char="•"/>
            </a:pPr>
            <a:r>
              <a:rPr lang="en-US" sz="2700" dirty="0">
                <a:latin typeface="Arial" pitchFamily="34" charset="0"/>
                <a:cs typeface="Arial" pitchFamily="34" charset="0"/>
              </a:rPr>
              <a:t>The miR-17~92 cluster contains a high number of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CpG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dinucleotides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. Methylation of the the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CpG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cs typeface="Arial" pitchFamily="34" charset="0"/>
              </a:rPr>
              <a:t>dinucleotides</a:t>
            </a:r>
            <a:r>
              <a:rPr lang="en-US" sz="2700" dirty="0">
                <a:latin typeface="Arial" pitchFamily="34" charset="0"/>
                <a:cs typeface="Arial" pitchFamily="34" charset="0"/>
              </a:rPr>
              <a:t> in promoter</a:t>
            </a:r>
            <a:r>
              <a:rPr lang="en-US" sz="2700" baseline="0" dirty="0">
                <a:latin typeface="Arial" pitchFamily="34" charset="0"/>
                <a:cs typeface="Arial" pitchFamily="34" charset="0"/>
              </a:rPr>
              <a:t> associated with decreased expression. </a:t>
            </a:r>
            <a:endParaRPr lang="en-US" sz="2700" dirty="0">
              <a:latin typeface="Arial" pitchFamily="34" charset="0"/>
              <a:cs typeface="Arial" pitchFamily="34" charset="0"/>
            </a:endParaRPr>
          </a:p>
          <a:p>
            <a:r>
              <a:rPr lang="en-US" dirty="0"/>
              <a:t>Encoded on human chromosome</a:t>
            </a:r>
            <a:r>
              <a:rPr lang="en-US" baseline="0" dirty="0"/>
              <a:t> 13. </a:t>
            </a:r>
            <a:r>
              <a:rPr lang="en-US" baseline="0" dirty="0" err="1"/>
              <a:t>Polycystronic</a:t>
            </a:r>
            <a:r>
              <a:rPr lang="en-US" baseline="0" dirty="0"/>
              <a:t>, cleaved into 6 mature </a:t>
            </a:r>
            <a:r>
              <a:rPr lang="en-US" baseline="0" dirty="0" err="1"/>
              <a:t>mirs</a:t>
            </a:r>
            <a:r>
              <a:rPr lang="en-US" baseline="0" dirty="0"/>
              <a:t>. </a:t>
            </a:r>
          </a:p>
          <a:p>
            <a:pPr marL="0" marR="0" indent="0" algn="l" defTabSz="219392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>
                <a:latin typeface="Arial" pitchFamily="34" charset="0"/>
                <a:cs typeface="Arial" pitchFamily="34" charset="0"/>
              </a:rPr>
              <a:t> regulating gene expression through affects on gene translation or mRNA degradation. </a:t>
            </a:r>
          </a:p>
          <a:p>
            <a:endParaRPr lang="en-US" dirty="0"/>
          </a:p>
          <a:p>
            <a:pPr marL="457200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miR-17~92 cluster expression relative to saline/RA controls was decreased (on average) by: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56% in LPS/RA-exposed pups 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84% in saline/O</a:t>
            </a:r>
            <a:r>
              <a:rPr lang="en-US" sz="2800" baseline="-25000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-exposed pups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87% in LPS/O</a:t>
            </a:r>
            <a:r>
              <a:rPr lang="en-US" sz="2800" baseline="-25000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-exposed pups </a:t>
            </a:r>
          </a:p>
          <a:p>
            <a:pPr marL="183515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The relative increase between control and LPS/O2: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80% for DNMT1 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51% for DNMT3a</a:t>
            </a:r>
          </a:p>
          <a:p>
            <a:pPr marL="2378075" lvl="1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56% for DNMT3b</a:t>
            </a:r>
          </a:p>
          <a:p>
            <a:pPr marL="457200" indent="-457200" algn="l">
              <a:buFont typeface="Arial"/>
              <a:buChar char="•"/>
            </a:pPr>
            <a:r>
              <a:rPr lang="en-US" sz="3200" dirty="0">
                <a:solidFill>
                  <a:schemeClr val="tx1"/>
                </a:solidFill>
                <a:latin typeface="Arial"/>
                <a:cs typeface="Arial"/>
              </a:rPr>
              <a:t>Future directions:</a:t>
            </a:r>
          </a:p>
          <a:p>
            <a:pPr marL="2651760" lvl="2" indent="-457200" algn="l">
              <a:buFont typeface="Arial"/>
              <a:buChar char="•"/>
            </a:pPr>
            <a:r>
              <a:rPr lang="en-US" sz="2800" dirty="0">
                <a:solidFill>
                  <a:schemeClr val="tx1"/>
                </a:solidFill>
                <a:latin typeface="Arial"/>
                <a:cs typeface="Arial"/>
              </a:rPr>
              <a:t>Repeat data collection at D3 and D7 time points </a:t>
            </a:r>
          </a:p>
          <a:p>
            <a:pPr marL="2651760" lvl="2" indent="-457200" algn="l">
              <a:buFont typeface="Arial"/>
              <a:buChar char="•"/>
            </a:pPr>
            <a:r>
              <a:rPr lang="en-US" sz="2800">
                <a:solidFill>
                  <a:schemeClr val="tx1"/>
                </a:solidFill>
                <a:latin typeface="Arial"/>
                <a:cs typeface="Arial"/>
              </a:rPr>
              <a:t>Investigate the developmental affects of decreased miR-17-92 cluster expression in individual lung cell types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C6913-1FB6-4F66-BEF7-BCF5535D3F2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51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10226042"/>
            <a:ext cx="4352544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8653760"/>
            <a:ext cx="3584448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577D03-6E00-4680-B0FA-10507EC296B9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5C9CA-2F95-42BF-9170-82B15561EA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69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463EB2-BC69-4D3A-BA6C-AB730829717D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4C879-7A38-47A0-8FEC-AC2BADFC5C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20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8200056" y="6324600"/>
            <a:ext cx="55304688" cy="1348206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85984" y="6324600"/>
            <a:ext cx="165060632" cy="134820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1E3A58-64BC-4B7F-91AC-36D38601CF8E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36353-A493-4474-A08B-200E06EF29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9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A110F7-7B79-40EB-B719-1CF8DABBA345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5AB6B7-31FE-4A7C-A36F-285F56E957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9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1153122"/>
            <a:ext cx="4352544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3952225"/>
            <a:ext cx="4352544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76FB6C-FF7B-468F-ADBF-98342A4136FD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6088D-7779-4B11-AA8C-923F027E0F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2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85982" y="36865560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322082" y="36865560"/>
            <a:ext cx="11018266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6FE82A-50D1-4AAB-AB3F-4DA5C4252088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F6BFB-3034-4AC8-8118-E94908F220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4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1318262"/>
            <a:ext cx="4608576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7368542"/>
            <a:ext cx="2262505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10439400"/>
            <a:ext cx="2262505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7368542"/>
            <a:ext cx="2263394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10439400"/>
            <a:ext cx="2263394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6A27A6-0358-4C00-A582-F93833D5A2C7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645C6-BEBA-41EC-ABC2-EA7C292EB8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2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008E87-5777-41BA-BCFA-ED8478313C27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9399C-8B52-4953-8EF8-01179985A4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0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75862-D97E-434B-8016-A9BDB5B9004F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CFC16-E41E-47DE-8D17-77D536F7D9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310640"/>
            <a:ext cx="1684655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310643"/>
            <a:ext cx="286258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888483"/>
            <a:ext cx="1684655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B3BEC1-61DB-4A49-A360-99824C1BEE9D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8026A-A245-47D3-89EA-5F40F985D2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22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3042880"/>
            <a:ext cx="3072384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941320"/>
            <a:ext cx="3072384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5763222"/>
            <a:ext cx="3072384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FFC8C8-6C46-4152-BB8C-CFA0F4C0DE7B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9E63B-9DAA-47C1-A752-88ECCBB0A4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5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59050" y="1317625"/>
            <a:ext cx="46088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59050" y="7680325"/>
            <a:ext cx="4608830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59050" y="30510163"/>
            <a:ext cx="1195070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sz="58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A872D10-0281-4A06-9846-8AA156CE00AC}" type="datetime1">
              <a:rPr lang="en-US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4250" y="30510163"/>
            <a:ext cx="1621790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defTabSz="2194560" fontAlgn="auto">
              <a:spcBef>
                <a:spcPts val="0"/>
              </a:spcBef>
              <a:spcAft>
                <a:spcPts val="0"/>
              </a:spcAft>
              <a:defRPr sz="5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6650" y="30510163"/>
            <a:ext cx="1195070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>
              <a:defRPr sz="58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64880FFA-D158-4CEB-9029-3D40E7C0B76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93925" rtl="0" eaLnBrk="1" fontAlgn="base" hangingPunct="1">
        <a:spcBef>
          <a:spcPct val="0"/>
        </a:spcBef>
        <a:spcAft>
          <a:spcPct val="0"/>
        </a:spcAft>
        <a:defRPr sz="211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2193925" rtl="0" eaLnBrk="1" fontAlgn="base" hangingPunct="1">
        <a:spcBef>
          <a:spcPct val="0"/>
        </a:spcBef>
        <a:spcAft>
          <a:spcPct val="0"/>
        </a:spcAft>
        <a:defRPr sz="211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644650" indent="-1644650" algn="l" defTabSz="219392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54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565525" indent="-1371600" algn="l" defTabSz="219392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3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5486400" indent="-1096963" algn="l" defTabSz="219392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7680325" indent="-1096963" algn="l" defTabSz="219392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9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9874250" indent="-1096963" algn="l" defTabSz="219392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9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56"/>
          <p:cNvSpPr txBox="1">
            <a:spLocks noChangeArrowheads="1"/>
          </p:cNvSpPr>
          <p:nvPr/>
        </p:nvSpPr>
        <p:spPr bwMode="auto">
          <a:xfrm>
            <a:off x="16191473" y="15279199"/>
            <a:ext cx="1847952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this space for Graphs, Charts, or Photos that support or enhance your message.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Make sure they are straightforward and easy to understand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They should be properly labeled and/or credited </a:t>
            </a:r>
          </a:p>
        </p:txBody>
      </p:sp>
      <p:sp>
        <p:nvSpPr>
          <p:cNvPr id="14363" name="TextBox 68"/>
          <p:cNvSpPr txBox="1">
            <a:spLocks noChangeArrowheads="1"/>
          </p:cNvSpPr>
          <p:nvPr/>
        </p:nvSpPr>
        <p:spPr bwMode="auto">
          <a:xfrm>
            <a:off x="35433000" y="28955667"/>
            <a:ext cx="15013591" cy="1880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177660" indent="-177660">
              <a:spcBef>
                <a:spcPts val="470"/>
              </a:spcBef>
              <a:buClr>
                <a:srgbClr val="9E0000"/>
              </a:buClr>
              <a:buSzPct val="100000"/>
              <a:buFont typeface="Arial"/>
              <a:buChar char="•"/>
              <a:defRPr sz="2600"/>
            </a:pP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established risk prediction model for cesarean delivery had limited discriminatory ability in a cohort of class III obese women</a:t>
            </a:r>
          </a:p>
          <a:p>
            <a:pPr marL="177660" indent="-177660">
              <a:spcBef>
                <a:spcPts val="470"/>
              </a:spcBef>
              <a:buClr>
                <a:srgbClr val="9E0000"/>
              </a:buClr>
              <a:buSzPct val="100000"/>
              <a:buFont typeface="Arial"/>
              <a:buChar char="•"/>
              <a:defRPr sz="2600"/>
            </a:pPr>
            <a:r>
              <a:rPr lang="en-US" sz="2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We plan to investigate modifications to this model or creation of a new model, since being able to predict cesarean delivery in this high-risk group would be of significant clinical utility </a:t>
            </a:r>
          </a:p>
        </p:txBody>
      </p:sp>
      <p:sp>
        <p:nvSpPr>
          <p:cNvPr id="14361" name="Title 1"/>
          <p:cNvSpPr txBox="1">
            <a:spLocks/>
          </p:cNvSpPr>
          <p:nvPr/>
        </p:nvSpPr>
        <p:spPr bwMode="auto">
          <a:xfrm>
            <a:off x="35624595" y="27442323"/>
            <a:ext cx="14630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/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6000" dirty="0">
                <a:solidFill>
                  <a:srgbClr val="A90533"/>
                </a:solidFill>
                <a:latin typeface="Arial Bold" charset="0"/>
              </a:rPr>
              <a:t>References</a:t>
            </a:r>
          </a:p>
        </p:txBody>
      </p:sp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23298736" y="1420686"/>
            <a:ext cx="24651717" cy="5128076"/>
          </a:xfrm>
        </p:spPr>
        <p:txBody>
          <a:bodyPr anchor="t"/>
          <a:lstStyle/>
          <a:p>
            <a:r>
              <a:rPr lang="en-US" sz="7200" b="1" dirty="0">
                <a:solidFill>
                  <a:srgbClr val="A90533"/>
                </a:solidFill>
              </a:rPr>
              <a:t>Poster Title</a:t>
            </a:r>
            <a:br>
              <a:rPr lang="en-US" sz="7200" b="1" dirty="0">
                <a:solidFill>
                  <a:srgbClr val="C00000"/>
                </a:solidFill>
              </a:rPr>
            </a:br>
            <a:br>
              <a:rPr lang="en-US" sz="2400" dirty="0">
                <a:latin typeface="Arial Bold" charset="0"/>
                <a:cs typeface="Arial Bold" charset="0"/>
              </a:rPr>
            </a:b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old" charset="0"/>
                <a:cs typeface="Arial Bold" charset="0"/>
              </a:rPr>
              <a:t>Your Name Goes Here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Times" charset="0"/>
              <a:cs typeface="Times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3247943" y="5825656"/>
            <a:ext cx="24702506" cy="1446211"/>
          </a:xfrm>
          <a:prstGeom prst="rect">
            <a:avLst/>
          </a:prstGeom>
        </p:spPr>
        <p:txBody>
          <a:bodyPr lIns="438912" tIns="219456" rIns="438912" bIns="219456" anchor="b">
            <a:normAutofit/>
          </a:bodyPr>
          <a:lstStyle/>
          <a:p>
            <a:pPr algn="ctr" defTabSz="2194560"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Times"/>
              </a:rPr>
              <a:t>Any Other Information (Optional)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066800" y="7924800"/>
            <a:ext cx="14630400" cy="1447800"/>
          </a:xfrm>
          <a:prstGeom prst="rect">
            <a:avLst/>
          </a:prstGeom>
        </p:spPr>
        <p:txBody>
          <a:bodyPr lIns="438912" tIns="219456" rIns="438912" bIns="219456">
            <a:normAutofit/>
          </a:bodyPr>
          <a:lstStyle/>
          <a:p>
            <a:pPr algn="ctr" defTabSz="2194560" fontAlgn="auto">
              <a:spcAft>
                <a:spcPts val="0"/>
              </a:spcAft>
              <a:defRPr/>
            </a:pPr>
            <a:r>
              <a:rPr lang="en-US" sz="6000" dirty="0">
                <a:solidFill>
                  <a:srgbClr val="A90533"/>
                </a:solidFill>
                <a:latin typeface="Arial Bold"/>
                <a:ea typeface="+mj-ea"/>
                <a:cs typeface="Arial Bold"/>
              </a:rPr>
              <a:t>Problem</a:t>
            </a:r>
          </a:p>
        </p:txBody>
      </p:sp>
      <p:cxnSp>
        <p:nvCxnSpPr>
          <p:cNvPr id="17" name="Straight Connector 16"/>
          <p:cNvCxnSpPr>
            <a:cxnSpLocks noChangeShapeType="1"/>
          </p:cNvCxnSpPr>
          <p:nvPr/>
        </p:nvCxnSpPr>
        <p:spPr bwMode="auto">
          <a:xfrm>
            <a:off x="1828800" y="7696200"/>
            <a:ext cx="47548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V="1">
            <a:off x="1066800" y="9220200"/>
            <a:ext cx="14630400" cy="74612"/>
          </a:xfrm>
          <a:prstGeom prst="line">
            <a:avLst/>
          </a:prstGeom>
          <a:noFill/>
          <a:ln w="50800">
            <a:solidFill>
              <a:srgbClr val="002060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49" name="TextBox 54"/>
          <p:cNvSpPr txBox="1">
            <a:spLocks noChangeArrowheads="1"/>
          </p:cNvSpPr>
          <p:nvPr/>
        </p:nvSpPr>
        <p:spPr bwMode="auto">
          <a:xfrm>
            <a:off x="1066800" y="9495279"/>
            <a:ext cx="14630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your text here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 should be bulleted as much as possible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 should be at least 28pt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1066800" y="16078200"/>
            <a:ext cx="14630400" cy="1447800"/>
          </a:xfrm>
          <a:prstGeom prst="rect">
            <a:avLst/>
          </a:prstGeom>
        </p:spPr>
        <p:txBody>
          <a:bodyPr lIns="438912" tIns="219456" rIns="438912" bIns="219456">
            <a:normAutofit/>
          </a:bodyPr>
          <a:lstStyle/>
          <a:p>
            <a:pPr algn="ctr" defTabSz="2194560" fontAlgn="auto">
              <a:spcAft>
                <a:spcPts val="0"/>
              </a:spcAft>
              <a:defRPr/>
            </a:pPr>
            <a:r>
              <a:rPr lang="en-US" sz="6000" dirty="0">
                <a:solidFill>
                  <a:srgbClr val="A90533"/>
                </a:solidFill>
                <a:latin typeface="Arial Bold"/>
                <a:ea typeface="+mj-ea"/>
                <a:cs typeface="Arial Bold"/>
              </a:rPr>
              <a:t>Implementation</a:t>
            </a:r>
          </a:p>
        </p:txBody>
      </p:sp>
      <p:sp>
        <p:nvSpPr>
          <p:cNvPr id="14353" name="Title 1"/>
          <p:cNvSpPr txBox="1">
            <a:spLocks/>
          </p:cNvSpPr>
          <p:nvPr/>
        </p:nvSpPr>
        <p:spPr bwMode="auto">
          <a:xfrm>
            <a:off x="1066800" y="21107400"/>
            <a:ext cx="14630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/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6000" dirty="0">
                <a:solidFill>
                  <a:srgbClr val="A90533"/>
                </a:solidFill>
                <a:latin typeface="Arial Bold" charset="0"/>
              </a:rPr>
              <a:t>Lessons Learned</a:t>
            </a:r>
          </a:p>
        </p:txBody>
      </p:sp>
      <p:cxnSp>
        <p:nvCxnSpPr>
          <p:cNvPr id="61" name="Straight Connector 60"/>
          <p:cNvCxnSpPr>
            <a:cxnSpLocks noChangeShapeType="1"/>
          </p:cNvCxnSpPr>
          <p:nvPr/>
        </p:nvCxnSpPr>
        <p:spPr bwMode="auto">
          <a:xfrm>
            <a:off x="1066800" y="22448617"/>
            <a:ext cx="14630400" cy="1587"/>
          </a:xfrm>
          <a:prstGeom prst="line">
            <a:avLst/>
          </a:prstGeom>
          <a:noFill/>
          <a:ln w="50800">
            <a:solidFill>
              <a:srgbClr val="002060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3" name="Straight Connector 62"/>
          <p:cNvCxnSpPr>
            <a:cxnSpLocks noChangeShapeType="1"/>
          </p:cNvCxnSpPr>
          <p:nvPr/>
        </p:nvCxnSpPr>
        <p:spPr bwMode="auto">
          <a:xfrm flipV="1">
            <a:off x="1066800" y="17373600"/>
            <a:ext cx="14630400" cy="74612"/>
          </a:xfrm>
          <a:prstGeom prst="line">
            <a:avLst/>
          </a:prstGeom>
          <a:noFill/>
          <a:ln w="50800">
            <a:solidFill>
              <a:srgbClr val="002060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58" name="TextBox 63"/>
          <p:cNvSpPr txBox="1">
            <a:spLocks noChangeArrowheads="1"/>
          </p:cNvSpPr>
          <p:nvPr/>
        </p:nvSpPr>
        <p:spPr bwMode="auto">
          <a:xfrm>
            <a:off x="1066800" y="17602200"/>
            <a:ext cx="14630400" cy="2723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Insert your text here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Text should be bulleted as much as possible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Text should be at least 28pt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 eaLnBrk="1" hangingPunct="1">
              <a:buFont typeface="Arial" pitchFamily="34" charset="0"/>
              <a:buChar char="•"/>
            </a:pPr>
            <a:endParaRPr lang="en-US" sz="2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59" name="TextBox 64"/>
          <p:cNvSpPr txBox="1">
            <a:spLocks noChangeArrowheads="1"/>
          </p:cNvSpPr>
          <p:nvPr/>
        </p:nvSpPr>
        <p:spPr bwMode="auto">
          <a:xfrm>
            <a:off x="1066800" y="22707600"/>
            <a:ext cx="14630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Insert your text here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Text should be bulleted as much as possible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/>
              <a:t>Text should be at least 28pt</a:t>
            </a:r>
          </a:p>
        </p:txBody>
      </p:sp>
      <p:cxnSp>
        <p:nvCxnSpPr>
          <p:cNvPr id="68" name="Straight Connector 67"/>
          <p:cNvCxnSpPr>
            <a:cxnSpLocks noChangeShapeType="1"/>
          </p:cNvCxnSpPr>
          <p:nvPr/>
        </p:nvCxnSpPr>
        <p:spPr bwMode="auto">
          <a:xfrm>
            <a:off x="35624595" y="28737723"/>
            <a:ext cx="14630400" cy="1588"/>
          </a:xfrm>
          <a:prstGeom prst="line">
            <a:avLst/>
          </a:prstGeom>
          <a:noFill/>
          <a:ln w="50800">
            <a:solidFill>
              <a:srgbClr val="002060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3" name="Straight Connector 32"/>
          <p:cNvCxnSpPr>
            <a:cxnSpLocks noChangeShapeType="1"/>
          </p:cNvCxnSpPr>
          <p:nvPr/>
        </p:nvCxnSpPr>
        <p:spPr bwMode="auto">
          <a:xfrm>
            <a:off x="20488991" y="1046165"/>
            <a:ext cx="0" cy="6116637"/>
          </a:xfrm>
          <a:prstGeom prst="line">
            <a:avLst/>
          </a:prstGeom>
          <a:noFill/>
          <a:ln w="12700">
            <a:solidFill>
              <a:srgbClr val="7F7F7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5" name="Title 1"/>
          <p:cNvSpPr txBox="1">
            <a:spLocks/>
          </p:cNvSpPr>
          <p:nvPr/>
        </p:nvSpPr>
        <p:spPr bwMode="auto">
          <a:xfrm>
            <a:off x="16191473" y="7924799"/>
            <a:ext cx="18327127" cy="6817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/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7200" b="1" dirty="0">
                <a:solidFill>
                  <a:srgbClr val="A90533"/>
                </a:solidFill>
                <a:cs typeface="Arial" panose="020B0604020202020204" pitchFamily="34" charset="0"/>
              </a:rPr>
              <a:t>Your QI Headline (120 </a:t>
            </a:r>
            <a:r>
              <a:rPr lang="en-US" altLang="en-US" sz="7200" b="1" dirty="0" err="1">
                <a:solidFill>
                  <a:srgbClr val="A90533"/>
                </a:solidFill>
                <a:cs typeface="Arial" panose="020B0604020202020204" pitchFamily="34" charset="0"/>
              </a:rPr>
              <a:t>pt</a:t>
            </a:r>
            <a:r>
              <a:rPr lang="en-US" altLang="en-US" sz="7200" b="1" dirty="0">
                <a:solidFill>
                  <a:srgbClr val="A90533"/>
                </a:solidFill>
                <a:cs typeface="Arial" panose="020B0604020202020204" pitchFamily="34" charset="0"/>
              </a:rPr>
              <a:t> min.)</a:t>
            </a:r>
          </a:p>
          <a:p>
            <a:endParaRPr lang="en-US" altLang="en-US" sz="7200" b="1" dirty="0">
              <a:solidFill>
                <a:srgbClr val="BA1D42"/>
              </a:solidFill>
              <a:cs typeface="Arial" panose="020B0604020202020204" pitchFamily="34" charset="0"/>
            </a:endParaRPr>
          </a:p>
          <a:p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Plain language take-away from project, translated into one sentence. Or, key words for problem &amp; population &amp; tests</a:t>
            </a:r>
          </a:p>
        </p:txBody>
      </p:sp>
      <p:cxnSp>
        <p:nvCxnSpPr>
          <p:cNvPr id="36" name="Straight Connector 35"/>
          <p:cNvCxnSpPr>
            <a:cxnSpLocks noChangeShapeType="1"/>
          </p:cNvCxnSpPr>
          <p:nvPr/>
        </p:nvCxnSpPr>
        <p:spPr bwMode="auto">
          <a:xfrm>
            <a:off x="16325336" y="14678444"/>
            <a:ext cx="18059400" cy="0"/>
          </a:xfrm>
          <a:prstGeom prst="line">
            <a:avLst/>
          </a:prstGeom>
          <a:noFill/>
          <a:ln w="50800">
            <a:solidFill>
              <a:schemeClr val="accent1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9" name="Title 1"/>
          <p:cNvSpPr txBox="1">
            <a:spLocks/>
          </p:cNvSpPr>
          <p:nvPr/>
        </p:nvSpPr>
        <p:spPr bwMode="auto">
          <a:xfrm>
            <a:off x="35433000" y="8007835"/>
            <a:ext cx="14630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8912" tIns="219456" rIns="438912" bIns="219456"/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sz="6000" dirty="0">
                <a:solidFill>
                  <a:srgbClr val="A90533"/>
                </a:solidFill>
                <a:latin typeface="Arial Bold" charset="0"/>
              </a:rPr>
              <a:t>Outcomes</a:t>
            </a:r>
          </a:p>
        </p:txBody>
      </p:sp>
      <p:cxnSp>
        <p:nvCxnSpPr>
          <p:cNvPr id="40" name="Straight Connector 39"/>
          <p:cNvCxnSpPr>
            <a:cxnSpLocks noChangeShapeType="1"/>
          </p:cNvCxnSpPr>
          <p:nvPr/>
        </p:nvCxnSpPr>
        <p:spPr bwMode="auto">
          <a:xfrm>
            <a:off x="35433000" y="9220200"/>
            <a:ext cx="14630400" cy="1588"/>
          </a:xfrm>
          <a:prstGeom prst="line">
            <a:avLst/>
          </a:prstGeom>
          <a:noFill/>
          <a:ln w="50800">
            <a:solidFill>
              <a:srgbClr val="002060"/>
            </a:solidFill>
            <a:prstDash val="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35398292" y="12354627"/>
            <a:ext cx="14630401" cy="106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>
            <a:lvl1pPr marL="0" indent="0" algn="ctr" defTabSz="219392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5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2194560" indent="0" algn="ctr" defTabSz="219392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3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2pPr>
            <a:lvl3pPr marL="4389120" indent="0" algn="ctr" defTabSz="219392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15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3pPr>
            <a:lvl4pPr marL="6583680" indent="0" algn="ctr" defTabSz="219392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4pPr>
            <a:lvl5pPr marL="8778240" indent="0" algn="ctr" defTabSz="2193925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1097280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16736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36192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556480" indent="0" algn="ctr" defTabSz="2194560" rtl="0" eaLnBrk="1" latinLnBrk="0" hangingPunct="1">
              <a:spcBef>
                <a:spcPct val="20000"/>
              </a:spcBef>
              <a:buFont typeface="Arial"/>
              <a:buNone/>
              <a:defRPr sz="9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b="1"/>
            </a:pP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 Example</a:t>
            </a:r>
          </a:p>
        </p:txBody>
      </p:sp>
      <p:sp>
        <p:nvSpPr>
          <p:cNvPr id="71" name="Shape 122">
            <a:extLst>
              <a:ext uri="{FF2B5EF4-FFF2-40B4-BE49-F238E27FC236}">
                <a16:creationId xmlns:a16="http://schemas.microsoft.com/office/drawing/2014/main" id="{12364EF8-0A95-B44C-A5CE-CA15D06C89B6}"/>
              </a:ext>
            </a:extLst>
          </p:cNvPr>
          <p:cNvSpPr/>
          <p:nvPr/>
        </p:nvSpPr>
        <p:spPr>
          <a:xfrm>
            <a:off x="16466960" y="18165670"/>
            <a:ext cx="18051640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35780" rIns="35780">
            <a:spAutoFit/>
          </a:bodyPr>
          <a:lstStyle/>
          <a:p>
            <a:pPr>
              <a:spcBef>
                <a:spcPts val="470"/>
              </a:spcBef>
              <a:buClr>
                <a:srgbClr val="9E0000"/>
              </a:buClr>
              <a:buSzPct val="100000"/>
              <a:defRPr sz="2600"/>
            </a:pPr>
            <a:r>
              <a:rPr lang="en-US" sz="3600" b="1" dirty="0">
                <a:solidFill>
                  <a:srgbClr val="A90533"/>
                </a:solidFill>
              </a:rPr>
              <a:t>Figures A and B Example</a:t>
            </a:r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Text format for figure and chart information</a:t>
            </a:r>
          </a:p>
        </p:txBody>
      </p:sp>
      <p:pic>
        <p:nvPicPr>
          <p:cNvPr id="72" name="Picture 71" descr="R:\jpeck\Edwards_MFM\Prediction Model\Output\ROC.gif">
            <a:extLst>
              <a:ext uri="{FF2B5EF4-FFF2-40B4-BE49-F238E27FC236}">
                <a16:creationId xmlns:a16="http://schemas.microsoft.com/office/drawing/2014/main" id="{165130D2-251B-BE4E-819D-7113FD8F496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2600" y="21695376"/>
            <a:ext cx="8594948" cy="980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Picture 73" descr="R:\jpeck\Edwards_MFM\Prediction Model\Output\calibrationAUG05.gif">
            <a:extLst>
              <a:ext uri="{FF2B5EF4-FFF2-40B4-BE49-F238E27FC236}">
                <a16:creationId xmlns:a16="http://schemas.microsoft.com/office/drawing/2014/main" id="{6B3A5C5B-7ECF-CB4F-A304-9DA3FE095AD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0361" y="21717001"/>
            <a:ext cx="8924019" cy="980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068522A9-3157-8E4C-9082-C6DC87AA3FAC}"/>
              </a:ext>
            </a:extLst>
          </p:cNvPr>
          <p:cNvSpPr txBox="1"/>
          <p:nvPr/>
        </p:nvSpPr>
        <p:spPr>
          <a:xfrm>
            <a:off x="20488991" y="20327921"/>
            <a:ext cx="602166" cy="830995"/>
          </a:xfrm>
          <a:prstGeom prst="rect">
            <a:avLst/>
          </a:prstGeom>
          <a:noFill/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A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AA19A0A-E3D7-D04F-8263-F7D48F45E025}"/>
              </a:ext>
            </a:extLst>
          </p:cNvPr>
          <p:cNvSpPr txBox="1"/>
          <p:nvPr/>
        </p:nvSpPr>
        <p:spPr>
          <a:xfrm>
            <a:off x="30286970" y="20327921"/>
            <a:ext cx="602166" cy="830995"/>
          </a:xfrm>
          <a:prstGeom prst="rect">
            <a:avLst/>
          </a:prstGeom>
          <a:noFill/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800" b="1" dirty="0">
                <a:solidFill>
                  <a:srgbClr val="C00000"/>
                </a:solidFill>
              </a:rPr>
              <a:t>B</a:t>
            </a:r>
            <a:endParaRPr kumimoji="0" lang="en-US" sz="48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sym typeface="Arial"/>
            </a:endParaRPr>
          </a:p>
        </p:txBody>
      </p:sp>
      <p:graphicFrame>
        <p:nvGraphicFramePr>
          <p:cNvPr id="83" name="Table 82">
            <a:extLst>
              <a:ext uri="{FF2B5EF4-FFF2-40B4-BE49-F238E27FC236}">
                <a16:creationId xmlns:a16="http://schemas.microsoft.com/office/drawing/2014/main" id="{291DC00C-F083-984E-8CA7-734843AC5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834196"/>
              </p:ext>
            </p:extLst>
          </p:nvPr>
        </p:nvGraphicFramePr>
        <p:xfrm>
          <a:off x="35624595" y="13345483"/>
          <a:ext cx="14404098" cy="138298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21887">
                  <a:extLst>
                    <a:ext uri="{9D8B030D-6E8A-4147-A177-3AD203B41FA5}">
                      <a16:colId xmlns:a16="http://schemas.microsoft.com/office/drawing/2014/main" val="2501992553"/>
                    </a:ext>
                  </a:extLst>
                </a:gridCol>
                <a:gridCol w="2490662">
                  <a:extLst>
                    <a:ext uri="{9D8B030D-6E8A-4147-A177-3AD203B41FA5}">
                      <a16:colId xmlns:a16="http://schemas.microsoft.com/office/drawing/2014/main" val="874248529"/>
                    </a:ext>
                  </a:extLst>
                </a:gridCol>
                <a:gridCol w="2496213">
                  <a:extLst>
                    <a:ext uri="{9D8B030D-6E8A-4147-A177-3AD203B41FA5}">
                      <a16:colId xmlns:a16="http://schemas.microsoft.com/office/drawing/2014/main" val="2878209171"/>
                    </a:ext>
                  </a:extLst>
                </a:gridCol>
                <a:gridCol w="2176738">
                  <a:extLst>
                    <a:ext uri="{9D8B030D-6E8A-4147-A177-3AD203B41FA5}">
                      <a16:colId xmlns:a16="http://schemas.microsoft.com/office/drawing/2014/main" val="2750198"/>
                    </a:ext>
                  </a:extLst>
                </a:gridCol>
                <a:gridCol w="2418598">
                  <a:extLst>
                    <a:ext uri="{9D8B030D-6E8A-4147-A177-3AD203B41FA5}">
                      <a16:colId xmlns:a16="http://schemas.microsoft.com/office/drawing/2014/main" val="583686763"/>
                    </a:ext>
                  </a:extLst>
                </a:gridCol>
              </a:tblGrid>
              <a:tr h="1175654">
                <a:tc>
                  <a:txBody>
                    <a:bodyPr/>
                    <a:lstStyle/>
                    <a:p>
                      <a:pPr marL="62865" marR="0" eaLnBrk="0" hangingPunct="0">
                        <a:lnSpc>
                          <a:spcPct val="107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62865" indent="-201930" algn="ctr" eaLnBrk="0" hangingPunct="0">
                        <a:lnSpc>
                          <a:spcPct val="10000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ct val="10000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Validation Cohort</a:t>
                      </a:r>
                      <a:endParaRPr lang="en-US" sz="3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39886" marR="139886" marT="69943" marB="69943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62865" indent="-201930" algn="ctr" eaLnBrk="0" hangingPunct="0">
                        <a:lnSpc>
                          <a:spcPct val="10000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ct val="10000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Original Cohort</a:t>
                      </a:r>
                      <a:endParaRPr lang="en-US" sz="3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39886" marR="139886" marT="69943" marB="69943"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965138"/>
                  </a:ext>
                </a:extLst>
              </a:tr>
              <a:tr h="148726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6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Characteristic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Cesarean</a:t>
                      </a: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</a:t>
                      </a: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n=123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Vaginal</a:t>
                      </a: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</a:t>
                      </a: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n=114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Cesarean</a:t>
                      </a: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</a:t>
                      </a: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230" indent="-23368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n=231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Vaginal</a:t>
                      </a: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Delivery</a:t>
                      </a: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62865" indent="-201930" algn="ctr" eaLnBrk="0" hangingPunct="0">
                        <a:lnSpc>
                          <a:spcPts val="3720"/>
                        </a:lnSpc>
                        <a:spcBef>
                          <a:spcPts val="12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n=554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06125387"/>
                  </a:ext>
                </a:extLst>
              </a:tr>
              <a:tr h="1021243">
                <a:tc>
                  <a:txBody>
                    <a:bodyPr/>
                    <a:lstStyle/>
                    <a:p>
                      <a:pPr marL="25400" marR="0" indent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Maternal age (years)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26.4 (5.6)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24.4 (4.4)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28.0 (5.4)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27.2 (4.7)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80167667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White maternal race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52.9%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85.9%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87.4%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94228708"/>
                  </a:ext>
                </a:extLst>
              </a:tr>
              <a:tr h="106159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Pre-pregnancy weight (kg)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115.9 (21.5)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112.5 (17.9)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76.9 (21.9)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71.7 (18.0)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73663235"/>
                  </a:ext>
                </a:extLst>
              </a:tr>
              <a:tr h="1021243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Height (cm)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163.5 (7.1)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164.4 (7.8)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163.3 (7.1)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165.4 (6.7)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75378837"/>
                  </a:ext>
                </a:extLst>
              </a:tr>
              <a:tr h="1021243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Pre-pregnancy BMI (kg/m2)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43.2 (6.4)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41.5 (5.2)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28.7 (7.7)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26.1 (6.0)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3870977"/>
                  </a:ext>
                </a:extLst>
              </a:tr>
              <a:tr h="1021243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Gestational weight gain (kg)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11.0 (9.7)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9.1 (8.8)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15.9 (6.6)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14.9 (5.9)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4369140"/>
                  </a:ext>
                </a:extLst>
              </a:tr>
              <a:tr h="1021243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Gestational age at delivery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 (38,40)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 (38,40)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(39,41)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(39,41)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4173553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Hypertension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59.4%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24.7%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48261113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Diabetes mellitus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25.2%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16.9%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92951183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6286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Initial cervical dilation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79353566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158750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Closed 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18.4%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15.9%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13834926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158750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1–2 cm 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59.3%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5824278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158750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3–4 cm 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26.3%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11.8%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24.8%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17932045"/>
                  </a:ext>
                </a:extLst>
              </a:tr>
              <a:tr h="517115">
                <a:tc>
                  <a:txBody>
                    <a:bodyPr/>
                    <a:lstStyle/>
                    <a:p>
                      <a:pPr marL="158750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5–6 cm </a:t>
                      </a:r>
                      <a:endParaRPr lang="en-US" sz="31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  <a:endParaRPr lang="en-US" sz="3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72085" marR="0" algn="ctr" eaLnBrk="0" hangingPunct="0">
                        <a:lnSpc>
                          <a:spcPct val="107000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3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0%</a:t>
                      </a:r>
                      <a:endParaRPr lang="en-US" sz="3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42567597"/>
                  </a:ext>
                </a:extLst>
              </a:tr>
            </a:tbl>
          </a:graphicData>
        </a:graphic>
      </p:graphicFrame>
      <p:sp>
        <p:nvSpPr>
          <p:cNvPr id="3" name="TextBox 54">
            <a:extLst>
              <a:ext uri="{FF2B5EF4-FFF2-40B4-BE49-F238E27FC236}">
                <a16:creationId xmlns:a16="http://schemas.microsoft.com/office/drawing/2014/main" id="{52D4D6FB-BA86-6289-055D-78AD0191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98293" y="9502676"/>
            <a:ext cx="14630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Insert your text here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 should be bulleted as much as possible</a:t>
            </a:r>
          </a:p>
          <a:p>
            <a:pPr marL="571500" indent="-5715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Text should be at least 28pt</a:t>
            </a: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0BCAC162-9D94-CC74-3666-BBDFB37217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727400"/>
            <a:ext cx="3700462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2">
            <a:extLst>
              <a:ext uri="{FF2B5EF4-FFF2-40B4-BE49-F238E27FC236}">
                <a16:creationId xmlns:a16="http://schemas.microsoft.com/office/drawing/2014/main" id="{F6B32355-2015-3A64-B3FF-76776EDA2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2675" y="29725145"/>
            <a:ext cx="9434513" cy="3592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375" tIns="72187" rIns="144375" bIns="72187">
            <a:spAutoFit/>
          </a:bodyPr>
          <a:lstStyle>
            <a:lvl1pPr defTabSz="4702175">
              <a:spcBef>
                <a:spcPct val="20000"/>
              </a:spcBef>
              <a:buChar char="•"/>
              <a:defRPr sz="16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2313" indent="-1468438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43038" indent="-1176338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165350" indent="-1176338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887663" indent="-1176338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44863" indent="-1176338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02063" indent="-1176338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259263" indent="-1176338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16463" indent="-1176338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dirty="0">
                <a:sym typeface="Wingdings" pitchFamily="2" charset="2"/>
              </a:rPr>
              <a:t> Your QR Code</a:t>
            </a:r>
            <a:endParaRPr lang="en-US" altLang="en-US" sz="3200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200" dirty="0"/>
              <a:t>Take a picture to download the full paper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2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2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CAECF0-A03F-0C22-8E48-59FF57C16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0" y="1671813"/>
            <a:ext cx="15850446" cy="402272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ACH-1275_36x56L_nach-osu-to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NACH-1275_36x56L_nach-osu-top</Template>
  <TotalTime>5390</TotalTime>
  <Words>636</Words>
  <Application>Microsoft Office PowerPoint</Application>
  <PresentationFormat>Custom</PresentationFormat>
  <Paragraphs>148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Bold</vt:lpstr>
      <vt:lpstr>Calibri</vt:lpstr>
      <vt:lpstr>Times</vt:lpstr>
      <vt:lpstr>Wingdings</vt:lpstr>
      <vt:lpstr>NACH-1275_36x56L_nach-osu-top</vt:lpstr>
      <vt:lpstr>Poster Title  Your Name Goes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Name(s)</dc:title>
  <dc:creator>Robbins, Mary</dc:creator>
  <cp:lastModifiedBy>Standifer, Kelly M.  (HSC)</cp:lastModifiedBy>
  <cp:revision>84</cp:revision>
  <cp:lastPrinted>2011-09-06T19:00:22Z</cp:lastPrinted>
  <dcterms:created xsi:type="dcterms:W3CDTF">2013-03-29T11:37:54Z</dcterms:created>
  <dcterms:modified xsi:type="dcterms:W3CDTF">2026-03-11T15:48:49Z</dcterms:modified>
</cp:coreProperties>
</file>